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9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77" autoAdjust="0"/>
    <p:restoredTop sz="95932" autoAdjust="0"/>
  </p:normalViewPr>
  <p:slideViewPr>
    <p:cSldViewPr snapToGrid="0">
      <p:cViewPr>
        <p:scale>
          <a:sx n="30" d="100"/>
          <a:sy n="30" d="100"/>
        </p:scale>
        <p:origin x="24" y="-3804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7589"/>
            <a:ext cx="25940084" cy="36179691"/>
          </a:xfrm>
          <a:prstGeom prst="rect">
            <a:avLst/>
          </a:prstGeom>
          <a:ln>
            <a:noFill/>
          </a:ln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7157075" y="5202298"/>
            <a:ext cx="32294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636570" y="5998630"/>
            <a:ext cx="23080717" cy="147385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spcAft>
                <a:spcPts val="0"/>
              </a:spcAft>
            </a:pPr>
            <a:r>
              <a:rPr lang="fa-IR" sz="60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" عنوان مقاله " </a:t>
            </a:r>
            <a:r>
              <a:rPr lang="fa-IR" sz="3600" dirty="0">
                <a:ln w="9525" cap="flat" cmpd="sng" algn="ctr">
                  <a:solidFill>
                    <a:srgbClr val="132030"/>
                  </a:solidFill>
                  <a:prstDash val="solid"/>
                  <a:round/>
                </a:ln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حداکثر در 12 کلمه با قلم </a:t>
            </a:r>
            <a:r>
              <a:rPr lang="en-US" sz="3600" dirty="0">
                <a:ln w="9525" cap="flat" cmpd="sng" algn="ctr">
                  <a:solidFill>
                    <a:srgbClr val="132030"/>
                  </a:solidFill>
                  <a:prstDash val="solid"/>
                  <a:round/>
                </a:ln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3600" dirty="0" err="1">
                <a:ln w="9525" cap="flat" cmpd="sng" algn="ctr">
                  <a:solidFill>
                    <a:srgbClr val="132030"/>
                  </a:solidFill>
                  <a:prstDash val="solid"/>
                  <a:round/>
                </a:ln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en-US" sz="3600" dirty="0">
                <a:ln w="9525" cap="flat" cmpd="sng" algn="ctr">
                  <a:solidFill>
                    <a:srgbClr val="132030"/>
                  </a:solidFill>
                  <a:prstDash val="solid"/>
                  <a:round/>
                </a:ln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46pt.</a:t>
            </a:r>
            <a:r>
              <a:rPr lang="fa-IR" sz="3600" dirty="0">
                <a:ln w="9525" cap="flat" cmpd="sng" algn="ctr">
                  <a:solidFill>
                    <a:srgbClr val="132030"/>
                  </a:solidFill>
                  <a:prstDash val="solid"/>
                  <a:round/>
                </a:ln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1000"/>
              </a:spcAft>
            </a:pPr>
            <a:r>
              <a:rPr lang="ar-SA" sz="1400" b="1" kern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36570" y="7644409"/>
            <a:ext cx="230807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3496722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----- يک سطر فاصله </a:t>
            </a:r>
            <a:r>
              <a:rPr lang="fa-IR" sz="42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(</a:t>
            </a:r>
            <a:r>
              <a:rPr lang="en-US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</a:t>
            </a:r>
            <a:r>
              <a:rPr lang="en-US" sz="34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B </a:t>
            </a:r>
            <a:r>
              <a:rPr lang="en-US" sz="3400" kern="0" dirty="0" err="1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Nazanin</a:t>
            </a:r>
            <a:r>
              <a:rPr lang="en-US" sz="34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28pt.</a:t>
            </a: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) -----</a:t>
            </a:r>
          </a:p>
          <a:p>
            <a:pPr lvl="0" defTabSz="3496722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نام و نام خانوادگي نويسنده اول </a:t>
            </a:r>
            <a:r>
              <a:rPr lang="fa-IR" sz="3700" kern="0" baseline="3000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*</a:t>
            </a: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، نويسنده دوم، ... </a:t>
            </a:r>
            <a:endParaRPr lang="fa-IR" sz="3700" kern="0" dirty="0" smtClean="0">
              <a:ln>
                <a:solidFill>
                  <a:srgbClr val="4F81BD">
                    <a:lumMod val="50000"/>
                  </a:srgbClr>
                </a:solidFill>
              </a:ln>
              <a:solidFill>
                <a:srgbClr val="1F497D">
                  <a:lumMod val="50000"/>
                </a:srgbClr>
              </a:solidFill>
              <a:latin typeface="Calibri"/>
              <a:cs typeface="B Nazanin" pitchFamily="2" charset="-78"/>
            </a:endParaRPr>
          </a:p>
          <a:p>
            <a:pPr lvl="0" defTabSz="3496722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700" kern="0" dirty="0" smtClean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در </a:t>
            </a: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يك يا دو سطر. از ذكر عناويني نظير مهندس و يا دكتر و ... در ابتداي اسامي خودداري </a:t>
            </a:r>
            <a:r>
              <a:rPr lang="fa-IR" sz="3700" kern="0" dirty="0" smtClean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شود.</a:t>
            </a:r>
            <a:r>
              <a:rPr lang="en-US" sz="3700" kern="0" dirty="0" smtClean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</a:t>
            </a: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نام و نام خانوادگي نويسندگان به صورت کامل ذکر شود. (همراه با پسوند) (</a:t>
            </a:r>
            <a:r>
              <a:rPr lang="en-US" sz="34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B </a:t>
            </a:r>
            <a:r>
              <a:rPr lang="en-US" sz="3400" kern="0" dirty="0" err="1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Nazanin</a:t>
            </a:r>
            <a:r>
              <a:rPr lang="en-US" sz="34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28pt.</a:t>
            </a:r>
            <a:r>
              <a:rPr lang="fa-IR" sz="34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</a:t>
            </a:r>
            <a:r>
              <a:rPr lang="fa-IR" sz="3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پررنگ</a:t>
            </a:r>
            <a:r>
              <a:rPr lang="fa-IR" sz="3700" kern="0" dirty="0" smtClean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)</a:t>
            </a:r>
            <a:r>
              <a:rPr lang="fa-IR" sz="3100" kern="0" dirty="0" smtClean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.</a:t>
            </a:r>
            <a:endParaRPr lang="en-US" sz="3100" kern="0" dirty="0">
              <a:ln>
                <a:solidFill>
                  <a:srgbClr val="4F81BD">
                    <a:lumMod val="50000"/>
                  </a:srgbClr>
                </a:solidFill>
              </a:ln>
              <a:solidFill>
                <a:srgbClr val="1F497D">
                  <a:lumMod val="50000"/>
                </a:srgbClr>
              </a:solidFill>
              <a:latin typeface="Calibri"/>
              <a:cs typeface="B Nazanin" pitchFamily="2" charset="-78"/>
            </a:endParaRPr>
          </a:p>
          <a:p>
            <a:pPr lvl="0" defTabSz="3496722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*- نويسنده مسئول: درجه علمي و رشته تخصصي (يا سمت كاري) نويسنده اول </a:t>
            </a:r>
            <a:r>
              <a:rPr lang="fa-IR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(</a:t>
            </a:r>
            <a:r>
              <a:rPr lang="en-US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B </a:t>
            </a:r>
            <a:r>
              <a:rPr lang="en-US" sz="3100" kern="0" dirty="0" err="1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Nazanin</a:t>
            </a:r>
            <a:r>
              <a:rPr lang="en-US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24pt.، </a:t>
            </a:r>
            <a:r>
              <a:rPr lang="fa-IR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وسط چين)</a:t>
            </a:r>
          </a:p>
          <a:p>
            <a:pPr lvl="0" defTabSz="3496722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2- درجه علمي و رشته تخصصي (يا سمت كاري) نويسنده دوم </a:t>
            </a:r>
            <a:r>
              <a:rPr lang="fa-IR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(</a:t>
            </a:r>
            <a:r>
              <a:rPr lang="en-US" sz="29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B </a:t>
            </a:r>
            <a:r>
              <a:rPr lang="en-US" sz="2900" kern="0" dirty="0" err="1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Nazanin</a:t>
            </a:r>
            <a:r>
              <a:rPr lang="en-US" sz="29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 pt. 24</a:t>
            </a:r>
            <a:r>
              <a:rPr lang="en-US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، </a:t>
            </a:r>
            <a:r>
              <a:rPr lang="fa-IR" sz="31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وسط چين)</a:t>
            </a:r>
            <a:endParaRPr lang="en-US" sz="3100" kern="0" dirty="0">
              <a:ln>
                <a:solidFill>
                  <a:srgbClr val="4F81BD">
                    <a:lumMod val="50000"/>
                  </a:srgbClr>
                </a:solidFill>
              </a:ln>
              <a:solidFill>
                <a:srgbClr val="1F497D">
                  <a:lumMod val="50000"/>
                </a:srgbClr>
              </a:solidFill>
              <a:latin typeface="Calibri"/>
              <a:cs typeface="B Nazanin" pitchFamily="2" charset="-78"/>
            </a:endParaRPr>
          </a:p>
          <a:p>
            <a:pPr lvl="0" defTabSz="3496722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آدرس پست الكترونيك</a:t>
            </a:r>
            <a:r>
              <a:rPr lang="en-US" sz="29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(Times New Roman 22 pt. Italic</a:t>
            </a:r>
            <a:r>
              <a:rPr lang="en-US" sz="2700" kern="0" dirty="0">
                <a:ln>
                  <a:solidFill>
                    <a:srgbClr val="4F81BD">
                      <a:lumMod val="50000"/>
                    </a:srgbClr>
                  </a:solidFill>
                </a:ln>
                <a:solidFill>
                  <a:srgbClr val="1F497D">
                    <a:lumMod val="50000"/>
                  </a:srgbClr>
                </a:solidFill>
                <a:latin typeface="Calibri"/>
                <a:cs typeface="B Nazanin" pitchFamily="2" charset="-78"/>
              </a:rPr>
              <a:t>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714840" y="11991316"/>
            <a:ext cx="4897415" cy="49122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 rtl="1"/>
            <a:r>
              <a:rPr lang="fa-IR" sz="3800" b="1" dirty="0">
                <a:solidFill>
                  <a:prstClr val="black"/>
                </a:solidFill>
                <a:latin typeface="Calibri"/>
                <a:cs typeface="B Titr" pitchFamily="2" charset="-78"/>
              </a:rPr>
              <a:t> </a:t>
            </a:r>
            <a:r>
              <a:rPr lang="fa-IR" sz="3800" b="1" dirty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چکیده </a:t>
            </a:r>
            <a:r>
              <a:rPr lang="fa-IR" sz="3800" b="1" dirty="0">
                <a:solidFill>
                  <a:prstClr val="black"/>
                </a:solidFill>
                <a:latin typeface="Calibri"/>
                <a:cs typeface="B Titr" pitchFamily="2" charset="-78"/>
              </a:rPr>
              <a:t>(حداکثر 500 کلمه)</a:t>
            </a:r>
            <a:endParaRPr lang="fa-IR" sz="3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3176930" y="12923462"/>
            <a:ext cx="11417277" cy="5112289"/>
          </a:xfrm>
          <a:prstGeom prst="rect">
            <a:avLst/>
          </a:prstGeom>
          <a:noFill/>
          <a:ln w="28575">
            <a:solidFill>
              <a:srgbClr val="2A1C00"/>
            </a:solidFill>
            <a:miter lim="800000"/>
            <a:headEnd/>
            <a:tailEnd/>
          </a:ln>
        </p:spPr>
        <p:txBody>
          <a:bodyPr wrap="square" lIns="59959" tIns="29980" rIns="59959" bIns="29980">
            <a:noAutofit/>
          </a:bodyPr>
          <a:lstStyle/>
          <a:p>
            <a:pPr indent="539750" algn="just" rtl="1" fontAlgn="base">
              <a:lnSpc>
                <a:spcPct val="150000"/>
              </a:lnSpc>
              <a:spcAft>
                <a:spcPts val="0"/>
              </a:spcAft>
            </a:pPr>
            <a:r>
              <a:rPr lang="ar-SA" sz="3000" kern="1200" dirty="0">
                <a:solidFill>
                  <a:srgbClr val="000000"/>
                </a:solidFill>
                <a:effectLst/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بیان اهمیت موضوع، هدف پژوهش، قلمرو تحقیق، روش آزمون فرضیه و یا پاسخ به پرسش های تحقیق، یافته ها و نتایج و همچنین پیشنهاد ها در چکیده الزامی است.لازم است كه همه مقاله ها پوستری با طرحي يكسان و منطبق با الگو تهيه و تايپ شوند. اين راهنما به نويسندگان كمك مي‌كند تا مقالة خود را با طرح مورد قبول همایش تهيه نمايند. در صورت ضرورت و با هماهنگی با دبیرخانه، جانمایی مطالب، تک یا دو ستونه بودن و اندازه ستون‌های چپ و راست و نوع محتوای آن‌ها با نظر نویسنده(گان) مقاله است. اندازه پوستر باید 70 در100 سانتیمتر باشد. علاوه بر این، ضروری است عنوان همایش و لوگوهای پوستر حفظ شود و تغییر نکند. 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429066" y="18697136"/>
            <a:ext cx="4165140" cy="81246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 defTabSz="2879280" rtl="1">
              <a:spcBef>
                <a:spcPct val="50000"/>
              </a:spcBef>
            </a:pPr>
            <a:r>
              <a:rPr lang="fa-IR" sz="3800" b="1" dirty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 مقدمه و پرسش پژوهش</a:t>
            </a:r>
            <a:endParaRPr lang="fa-IR" sz="3800" b="1" dirty="0">
              <a:solidFill>
                <a:schemeClr val="tx2">
                  <a:lumMod val="50000"/>
                </a:schemeClr>
              </a:solidFill>
              <a:latin typeface="Calibri"/>
              <a:cs typeface="B Titr" pitchFamily="2" charset="-78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3176929" y="19730066"/>
            <a:ext cx="11417277" cy="5652416"/>
          </a:xfrm>
          <a:prstGeom prst="rect">
            <a:avLst/>
          </a:prstGeom>
          <a:noFill/>
          <a:ln w="28575">
            <a:solidFill>
              <a:srgbClr val="2A1C00"/>
            </a:solidFill>
            <a:miter lim="800000"/>
            <a:headEnd/>
            <a:tailEnd/>
          </a:ln>
        </p:spPr>
        <p:txBody>
          <a:bodyPr wrap="square" lIns="59959" tIns="29980" rIns="59959" bIns="29980">
            <a:noAutofit/>
          </a:bodyPr>
          <a:lstStyle/>
          <a:p>
            <a:pPr indent="539750" algn="just" rtl="1">
              <a:lnSpc>
                <a:spcPct val="150000"/>
              </a:lnSpc>
              <a:spcAft>
                <a:spcPts val="0"/>
              </a:spcAft>
            </a:pP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به منظور تنظیم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 پوستر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ar-SA" sz="3000" u="sng" dirty="0" smtClean="0">
                <a:solidFill>
                  <a:srgbClr val="FF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تنها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از نرم افزار مايكروسافت 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پاورپوینت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نسخة 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2003 به بعد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استفاده فرمایید. عنوان همه بخش‌ها با قلم </a:t>
            </a:r>
            <a:r>
              <a:rPr lang="en-US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3000" dirty="0" err="1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en-US" sz="3000" dirty="0" smtClean="0">
                <a:solidFill>
                  <a:srgbClr val="000000"/>
                </a:solidFill>
                <a:latin typeface="B Nazanin" panose="000004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و اندازه </a:t>
            </a:r>
            <a:r>
              <a:rPr lang="en-US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pt. 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38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پررنگ و عنوان زيربخش‌ها با قلم </a:t>
            </a:r>
            <a:r>
              <a:rPr lang="en-US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3000" dirty="0" err="1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Nazanin</a:t>
            </a:r>
            <a:r>
              <a:rPr lang="en-US" sz="3000" dirty="0" smtClean="0">
                <a:solidFill>
                  <a:srgbClr val="000000"/>
                </a:solidFill>
                <a:latin typeface="B Nazanin" panose="000004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و اندازه 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30 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پررنگ تايپ شود. عنوان هر بخش يا زيربخش، با يك خط خالي فاصله از انتهاي متن بخش قبلي تايپ و شماره‌گذاري شود. خط اول همة پاراگراف‌ها بايد داراي تورفتگي به اندازة </a:t>
            </a:r>
            <a:r>
              <a:rPr lang="en-US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cm</a:t>
            </a:r>
            <a:r>
              <a:rPr lang="en-US" sz="3000" dirty="0" smtClean="0">
                <a:solidFill>
                  <a:srgbClr val="000000"/>
                </a:solidFill>
                <a:latin typeface="B Nazanin" panose="000004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ar-SA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باشد. 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برای کلیه متون از حالت پاراگراف از راست (متن از راست به چپ)- حالت </a:t>
            </a:r>
            <a:r>
              <a:rPr lang="en-US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Justify</a:t>
            </a:r>
            <a:r>
              <a:rPr lang="fa-IR" sz="3000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- و براي تدوين بخش های لاتين نيز بايستي کليه موارد مندرج در اين راهنما رعايت شود و برای نگارش بخش های لاتین بايد از قلم </a:t>
            </a:r>
            <a:r>
              <a:rPr lang="en-US" sz="3000" u="sng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Times New Roman </a:t>
            </a:r>
            <a:r>
              <a:rPr lang="en-US" sz="3000" u="sng" dirty="0" smtClean="0">
                <a:solidFill>
                  <a:srgbClr val="000000"/>
                </a:solidFill>
                <a:latin typeface="B Nazanin" panose="000004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a-IR" sz="3000" u="sng" dirty="0" smtClean="0">
                <a:solidFill>
                  <a:srgbClr val="000000"/>
                </a:solidFill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با اندازه فونت دو شماره کمتر از حالت فارسي استفاده شود.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855265" y="25994303"/>
            <a:ext cx="2738941" cy="81246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rtl="1"/>
            <a:r>
              <a:rPr lang="fa-IR" sz="3800" b="1" dirty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ادبیات موضوع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3210864" y="27076797"/>
            <a:ext cx="11401391" cy="1167199"/>
          </a:xfrm>
          <a:prstGeom prst="rect">
            <a:avLst/>
          </a:prstGeom>
          <a:noFill/>
          <a:ln w="28575">
            <a:solidFill>
              <a:srgbClr val="2A1C00"/>
            </a:solidFill>
            <a:miter lim="800000"/>
            <a:headEnd/>
            <a:tailEnd/>
          </a:ln>
        </p:spPr>
        <p:txBody>
          <a:bodyPr wrap="square" lIns="59959" tIns="29980" rIns="59959" bIns="29980">
            <a:noAutofit/>
          </a:bodyPr>
          <a:lstStyle/>
          <a:p>
            <a:pPr indent="539750" algn="just" rtl="1" fontAlgn="base">
              <a:lnSpc>
                <a:spcPct val="150000"/>
              </a:lnSpc>
              <a:spcAft>
                <a:spcPts val="0"/>
              </a:spcAft>
            </a:pPr>
            <a:r>
              <a:rPr lang="ar-SA" sz="3000" kern="1200" dirty="0">
                <a:solidFill>
                  <a:srgbClr val="000000"/>
                </a:solidFill>
                <a:effectLst/>
                <a:latin typeface="30"/>
                <a:ea typeface="Times New Roman" panose="02020603050405020304" pitchFamily="18" charset="0"/>
                <a:cs typeface="B Nazanin" panose="00000400000000000000" pitchFamily="2" charset="-78"/>
              </a:rPr>
              <a:t>این بخش به ترتیب شامل مبانی نظری و مطالعات تجربی پیشین پژوهش است.</a:t>
            </a: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448436" y="12923462"/>
            <a:ext cx="11417277" cy="5112289"/>
          </a:xfrm>
          <a:prstGeom prst="rect">
            <a:avLst/>
          </a:prstGeom>
          <a:noFill/>
          <a:ln w="28575">
            <a:solidFill>
              <a:srgbClr val="2A1C00"/>
            </a:solidFill>
            <a:miter lim="800000"/>
            <a:headEnd/>
            <a:tailEnd/>
          </a:ln>
        </p:spPr>
        <p:txBody>
          <a:bodyPr wrap="square" lIns="59959" tIns="29980" rIns="59959" bIns="29980">
            <a:noAutofit/>
          </a:bodyPr>
          <a:lstStyle/>
          <a:p>
            <a:pPr lvl="0"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این بخش شامل دامنه زمانی ، دامنه مکانی ، معرفی الگو و روش برآورد است.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714840" y="12016466"/>
            <a:ext cx="4897415" cy="49122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 rtl="1"/>
            <a:r>
              <a:rPr lang="fa-IR" sz="3800" b="1" dirty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 چکیده (حداکثر 500 کلمه)</a:t>
            </a:r>
            <a:endParaRPr lang="fa-IR" sz="3800" dirty="0">
              <a:solidFill>
                <a:schemeClr val="tx2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968298" y="11907390"/>
            <a:ext cx="4897415" cy="81442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 defTabSz="2879280" rtl="1">
              <a:spcBef>
                <a:spcPct val="50000"/>
              </a:spcBef>
            </a:pPr>
            <a:r>
              <a:rPr lang="fa-IR" sz="3800" b="1" dirty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روش پژوهش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647826" y="25994303"/>
            <a:ext cx="4165140" cy="81246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 منابع اصلی</a:t>
            </a:r>
            <a:endParaRPr lang="fa-IR" sz="3800" b="1" dirty="0">
              <a:solidFill>
                <a:schemeClr val="tx2">
                  <a:lumMod val="50000"/>
                </a:schemeClr>
              </a:solidFill>
              <a:latin typeface="Calibri"/>
              <a:cs typeface="B Titr" pitchFamily="2" charset="-78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1448436" y="19730066"/>
            <a:ext cx="11417277" cy="5652416"/>
          </a:xfrm>
          <a:prstGeom prst="rect">
            <a:avLst/>
          </a:prstGeom>
          <a:noFill/>
          <a:ln w="28575">
            <a:solidFill>
              <a:srgbClr val="2A1C00"/>
            </a:solidFill>
            <a:miter lim="800000"/>
            <a:headEnd/>
            <a:tailEnd/>
          </a:ln>
        </p:spPr>
        <p:txBody>
          <a:bodyPr wrap="square" lIns="59959" tIns="29980" rIns="59959" bIns="29980">
            <a:noAutofit/>
          </a:bodyPr>
          <a:lstStyle/>
          <a:p>
            <a:pPr lvl="0" indent="539496" algn="just" rtl="1">
              <a:lnSpc>
                <a:spcPct val="150000"/>
              </a:lnSpc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این بخش شامل یافته های پژوهش، نتایج و پیشنهادها می باشد.</a:t>
            </a:r>
          </a:p>
          <a:p>
            <a:pPr lvl="0" indent="539496" algn="just" rtl="1">
              <a:lnSpc>
                <a:spcPct val="150000"/>
              </a:lnSpc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تنها یافته های اصلی تحقیق در جدول نوشته شوند. </a:t>
            </a:r>
            <a:r>
              <a:rPr lang="fa-IR" sz="3000" dirty="0" smtClean="0">
                <a:solidFill>
                  <a:prstClr val="black"/>
                </a:solidFill>
                <a:cs typeface="B Nazanin" pitchFamily="2" charset="-78"/>
              </a:rPr>
              <a:t>برای سایر </a:t>
            </a: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موارد مانند </a:t>
            </a:r>
            <a:r>
              <a:rPr lang="fa-IR" sz="3000" dirty="0" smtClean="0">
                <a:solidFill>
                  <a:prstClr val="black"/>
                </a:solidFill>
                <a:cs typeface="B Nazanin" pitchFamily="2" charset="-78"/>
              </a:rPr>
              <a:t>آزمون های آماری و</a:t>
            </a: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... نیازی به ارایه جدول </a:t>
            </a:r>
            <a:r>
              <a:rPr lang="fa-IR" sz="3000" dirty="0" smtClean="0">
                <a:solidFill>
                  <a:prstClr val="black"/>
                </a:solidFill>
                <a:cs typeface="B Nazanin" pitchFamily="2" charset="-78"/>
              </a:rPr>
              <a:t>نبود و تنها به نتایج حاصل از آزمون ها در متن اشاره شوند.</a:t>
            </a:r>
            <a:endParaRPr lang="fa-IR" sz="3000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647826" y="18715954"/>
            <a:ext cx="4165140" cy="81246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 defTabSz="2879280" rtl="1">
              <a:spcBef>
                <a:spcPct val="50000"/>
              </a:spcBef>
            </a:pPr>
            <a:r>
              <a:rPr lang="fa-IR" sz="3800" b="1" dirty="0" smtClean="0">
                <a:solidFill>
                  <a:schemeClr val="tx2">
                    <a:lumMod val="50000"/>
                  </a:schemeClr>
                </a:solidFill>
                <a:latin typeface="Calibri"/>
                <a:cs typeface="B Titr" pitchFamily="2" charset="-78"/>
              </a:rPr>
              <a:t>یافته و پیشنهادها</a:t>
            </a:r>
            <a:endParaRPr lang="fa-IR" sz="3800" b="1" dirty="0">
              <a:solidFill>
                <a:schemeClr val="tx2">
                  <a:lumMod val="50000"/>
                </a:schemeClr>
              </a:solidFill>
              <a:latin typeface="Calibri"/>
              <a:cs typeface="B Titr" pitchFamily="2" charset="-78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1448436" y="27076797"/>
            <a:ext cx="11401391" cy="1167199"/>
          </a:xfrm>
          <a:prstGeom prst="rect">
            <a:avLst/>
          </a:prstGeom>
          <a:noFill/>
          <a:ln w="28575">
            <a:solidFill>
              <a:srgbClr val="2A1C00"/>
            </a:solidFill>
            <a:miter lim="800000"/>
            <a:headEnd/>
            <a:tailEnd/>
          </a:ln>
        </p:spPr>
        <p:txBody>
          <a:bodyPr wrap="square" lIns="59959" tIns="29980" rIns="59959" bIns="29980">
            <a:noAutofit/>
          </a:bodyPr>
          <a:lstStyle/>
          <a:p>
            <a:pPr lvl="0" indent="539496" algn="just" defTabSz="3496722" rtl="1">
              <a:lnSpc>
                <a:spcPct val="150000"/>
              </a:lnSpc>
              <a:spcBef>
                <a:spcPct val="50000"/>
              </a:spcBef>
            </a:pPr>
            <a:r>
              <a:rPr lang="ar-SA" sz="3000" dirty="0">
                <a:solidFill>
                  <a:prstClr val="black"/>
                </a:solidFill>
                <a:cs typeface="B Nazanin" pitchFamily="2" charset="-78"/>
              </a:rPr>
              <a:t>مراجع در انتهاي مقاله به همان ترتيبي كه در متن </a:t>
            </a: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پوستر </a:t>
            </a:r>
            <a:r>
              <a:rPr lang="ar-SA" sz="3000" dirty="0">
                <a:solidFill>
                  <a:prstClr val="black"/>
                </a:solidFill>
                <a:cs typeface="B Nazanin" pitchFamily="2" charset="-78"/>
              </a:rPr>
              <a:t>به آنها ارجاع مي‌شود، مي‌آيند</a:t>
            </a: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90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1775</TotalTime>
  <Words>534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Nazanin</vt:lpstr>
      <vt:lpstr>B Titr</vt:lpstr>
      <vt:lpstr>Calibri</vt:lpstr>
      <vt:lpstr>Times New Roman</vt:lpstr>
      <vt:lpstr>Wingdings 2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Windows User</cp:lastModifiedBy>
  <cp:revision>172</cp:revision>
  <dcterms:created xsi:type="dcterms:W3CDTF">2008-12-04T00:20:37Z</dcterms:created>
  <dcterms:modified xsi:type="dcterms:W3CDTF">2023-11-03T08:55:28Z</dcterms:modified>
</cp:coreProperties>
</file>